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bin" ContentType="application/vnd.openxmlformats-officedocument.oleObjec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colors3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78" r:id="rId5"/>
    <p:sldId id="257" r:id="rId6"/>
    <p:sldId id="258" r:id="rId7"/>
    <p:sldId id="259" r:id="rId8"/>
    <p:sldId id="265" r:id="rId9"/>
    <p:sldId id="264" r:id="rId10"/>
    <p:sldId id="261" r:id="rId11"/>
    <p:sldId id="262" r:id="rId12"/>
    <p:sldId id="263" r:id="rId13"/>
    <p:sldId id="266" r:id="rId14"/>
    <p:sldId id="267" r:id="rId15"/>
    <p:sldId id="268" r:id="rId16"/>
    <p:sldId id="269" r:id="rId17"/>
    <p:sldId id="270" r:id="rId18"/>
    <p:sldId id="273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24" y="4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4" Type="http://schemas.microsoft.com/office/2011/relationships/chartColorStyle" Target="colors2.xml"/><Relationship Id="rId3" Type="http://schemas.microsoft.com/office/2011/relationships/chartStyle" Target="style2.xml"/><Relationship Id="rId2" Type="http://schemas.openxmlformats.org/officeDocument/2006/relationships/themeOverride" Target="../theme/themeOverride1.xml"/><Relationship Id="rId1" Type="http://schemas.openxmlformats.org/officeDocument/2006/relationships/package" Target="../embeddings/Workbook1.xlsx"/></Relationships>
</file>

<file path=ppt/charts/_rels/chart3.xml.rels><?xml version="1.0" encoding="UTF-8" standalone="yes"?>
<Relationships xmlns="http://schemas.openxmlformats.org/package/2006/relationships"><Relationship Id="rId4" Type="http://schemas.microsoft.com/office/2011/relationships/chartColorStyle" Target="colors3.xml"/><Relationship Id="rId3" Type="http://schemas.microsoft.com/office/2011/relationships/chartStyle" Target="style3.xml"/><Relationship Id="rId2" Type="http://schemas.openxmlformats.org/officeDocument/2006/relationships/themeOverride" Target="../theme/themeOverride2.xml"/><Relationship Id="rId1" Type="http://schemas.openxmlformats.org/officeDocument/2006/relationships/package" Target="../embeddings/Workbook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3.xml"/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en-US"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  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en-US"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176 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en-US"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22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pPr>
                      <a:defRPr lang="en-US" sz="2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4 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'[Graphique dans Microsoft Word]Feuil1'!$A$1:$A$4</c:f>
              <c:strCache>
                <c:ptCount val="4"/>
                <c:pt idx="0">
                  <c:v>20-24</c:v>
                </c:pt>
                <c:pt idx="1">
                  <c:v>25-29</c:v>
                </c:pt>
                <c:pt idx="2">
                  <c:v>30-34</c:v>
                </c:pt>
                <c:pt idx="3">
                  <c:v>35-39</c:v>
                </c:pt>
              </c:strCache>
            </c:strRef>
          </c:cat>
          <c:val>
            <c:numRef>
              <c:f>'[Graphique dans Microsoft Word]Feuil1'!$B$1:$B$4</c:f>
              <c:numCache>
                <c:formatCode>0.00</c:formatCode>
                <c:ptCount val="4"/>
                <c:pt idx="0">
                  <c:v>1</c:v>
                </c:pt>
                <c:pt idx="1">
                  <c:v>176</c:v>
                </c:pt>
                <c:pt idx="2">
                  <c:v>22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90007072"/>
        <c:axId val="1790018304"/>
      </c:barChart>
      <c:catAx>
        <c:axId val="1790007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790018304"/>
        <c:crosses val="autoZero"/>
        <c:auto val="1"/>
        <c:lblAlgn val="ctr"/>
        <c:lblOffset val="100"/>
        <c:noMultiLvlLbl val="0"/>
      </c:catAx>
      <c:valAx>
        <c:axId val="1790018304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790007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0448581361444432"/>
          <c:y val="0.170765891105717"/>
          <c:w val="0.950656050241112"/>
          <c:h val="0.73801472184398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.00148735145325592"/>
                  <c:y val="-0.00750272908238618"/>
                </c:manualLayout>
              </c:layout>
              <c:tx>
                <c:rich>
                  <a:bodyPr rot="0" spcFirstLastPara="1" vertOverflow="clip" vert="horz" wrap="square" lIns="38100" tIns="19050" rIns="38100" bIns="19050" anchor="ctr" anchorCtr="1"/>
                  <a:lstStyle/>
                  <a:p>
                    <a:pPr defTabSz="914400">
                      <a:defRPr lang="en-US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1600">
                        <a:solidFill>
                          <a:schemeClr val="bg1"/>
                        </a:solidFill>
                      </a:rPr>
                      <a:t>cours magistral, 93.80%</a:t>
                    </a:r>
                    <a:endParaRPr sz="1600">
                      <a:solidFill>
                        <a:schemeClr val="bg1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6800820573986"/>
                      <c:h val="0.19246131124381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0.00873010635606736"/>
                  <c:y val="-0.0332729724523213"/>
                </c:manualLayout>
              </c:layout>
              <c:tx>
                <c:rich>
                  <a:bodyPr rot="0" spcFirstLastPara="1" vertOverflow="clip" vert="horz" wrap="square" lIns="38100" tIns="19050" rIns="38100" bIns="19050" anchor="ctr" anchorCtr="1"/>
                  <a:lstStyle/>
                  <a:p>
                    <a:pPr defTabSz="914400">
                      <a:defRPr lang="en-US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st</a:t>
                    </a:r>
                    <a:r>
                      <a:rPr sz="16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age hospitalier, 23.80%</a:t>
                    </a:r>
                    <a:endParaRPr lang="en-US" sz="160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7917923863085"/>
                      <c:h val="0.1588621331792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0.00439738690527837"/>
                  <c:y val="-0.025933346176074"/>
                </c:manualLayout>
              </c:layout>
              <c:tx>
                <c:rich>
                  <a:bodyPr rot="0" spcFirstLastPara="1" vertOverflow="clip" vert="horz" wrap="square" lIns="38100" tIns="19050" rIns="38100" bIns="19050" anchor="ctr" anchorCtr="1"/>
                  <a:lstStyle/>
                  <a:p>
                    <a:pPr defTabSz="914400">
                      <a:defRPr lang="en-US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1600">
                        <a:solidFill>
                          <a:schemeClr val="bg1"/>
                        </a:solidFill>
                      </a:rPr>
                      <a:t>EPU, 1.50%</a:t>
                    </a:r>
                    <a:endParaRPr lang="en-US" sz="1600">
                      <a:solidFill>
                        <a:schemeClr val="bg1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064007540938"/>
                      <c:h val="0.15723110511783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00142268399876653"/>
                  <c:y val="-0.0332729724523213"/>
                </c:manualLayout>
              </c:layout>
              <c:tx>
                <c:rich>
                  <a:bodyPr rot="0" spcFirstLastPara="1" vertOverflow="clip" vert="horz" wrap="square" lIns="38100" tIns="19050" rIns="38100" bIns="19050" anchor="ctr" anchorCtr="1"/>
                  <a:lstStyle/>
                  <a:p>
                    <a:pPr defTabSz="914400">
                      <a:defRPr lang="en-US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1600">
                        <a:solidFill>
                          <a:schemeClr val="bg1"/>
                        </a:solidFill>
                      </a:rPr>
                      <a:t>sécourisme, 2.30%</a:t>
                    </a:r>
                    <a:endParaRPr sz="1600">
                      <a:solidFill>
                        <a:schemeClr val="bg1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0069706424014"/>
                      <c:h val="0.15886213317922"/>
                    </c:manualLayout>
                  </c15:layout>
                </c:ext>
              </c:extLst>
            </c:dLbl>
            <c:spPr>
              <a:solidFill>
                <a:sysClr val="windowText" lastClr="000000">
                  <a:lumMod val="65000"/>
                  <a:lumOff val="35000"/>
                  <a:alpha val="75000"/>
                </a:sys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Feuil1!$E$5:$E$8</c:f>
              <c:strCache>
                <c:ptCount val="4"/>
                <c:pt idx="0">
                  <c:v>cours magistral</c:v>
                </c:pt>
                <c:pt idx="1">
                  <c:v>stage hospitalier</c:v>
                </c:pt>
                <c:pt idx="2">
                  <c:v>EPU</c:v>
                </c:pt>
                <c:pt idx="3">
                  <c:v>sécourisme</c:v>
                </c:pt>
              </c:strCache>
            </c:strRef>
          </c:cat>
          <c:val>
            <c:numRef>
              <c:f>Feuil1!$F$5:$F$8</c:f>
              <c:numCache>
                <c:formatCode>0.00%</c:formatCode>
                <c:ptCount val="4"/>
                <c:pt idx="0">
                  <c:v>0.938</c:v>
                </c:pt>
                <c:pt idx="1">
                  <c:v>0.238</c:v>
                </c:pt>
                <c:pt idx="2">
                  <c:v>0.015</c:v>
                </c:pt>
                <c:pt idx="3">
                  <c:v>0.023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104670720"/>
        <c:axId val="103769216"/>
      </c:barChart>
      <c:catAx>
        <c:axId val="10467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</a:p>
        </c:txPr>
        <c:crossAx val="103769216"/>
        <c:crosses val="autoZero"/>
        <c:auto val="1"/>
        <c:lblAlgn val="ctr"/>
        <c:lblOffset val="100"/>
        <c:noMultiLvlLbl val="0"/>
      </c:catAx>
      <c:valAx>
        <c:axId val="10376921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04670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242504409171076"/>
          <c:y val="0.127612761276128"/>
          <c:w val="0.951499118165785"/>
          <c:h val="0.77030465251249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/>
              <c:tx>
                <c:rich>
                  <a:bodyPr rot="0" spcFirstLastPara="1" vertOverflow="clip" vert="horz" wrap="square" lIns="38100" tIns="19050" rIns="38100" bIns="19050" anchor="ctr" anchorCtr="1"/>
                  <a:lstStyle/>
                  <a:p>
                    <a:pPr defTabSz="914400">
                      <a:defRPr lang="en-US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14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très bonnes, 0.50%</a:t>
                    </a:r>
                    <a:endParaRPr sz="140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3731884057971"/>
                      <c:h val="0.147537378158167"/>
                    </c:manualLayout>
                  </c15:layout>
                </c:ext>
              </c:extLst>
            </c:dLbl>
            <c:dLbl>
              <c:idx val="1"/>
              <c:layout/>
              <c:tx>
                <c:rich>
                  <a:bodyPr rot="0" spcFirstLastPara="1" vertOverflow="clip" vert="horz" wrap="square" lIns="38100" tIns="19050" rIns="38100" bIns="19050" anchor="ctr" anchorCtr="1"/>
                  <a:lstStyle/>
                  <a:p>
                    <a:pPr defTabSz="914400">
                      <a:defRPr lang="en-US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14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bonnes, 13.80%</a:t>
                    </a:r>
                    <a:endParaRPr sz="140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1292270531401"/>
                      <c:h val="0.114848582206209"/>
                    </c:manualLayout>
                  </c15:layout>
                </c:ext>
              </c:extLst>
            </c:dLbl>
            <c:dLbl>
              <c:idx val="2"/>
              <c:layout/>
              <c:tx>
                <c:rich>
                  <a:bodyPr rot="0" spcFirstLastPara="1" vertOverflow="clip" vert="horz" wrap="square" lIns="38100" tIns="19050" rIns="38100" bIns="19050" anchor="ctr" anchorCtr="1"/>
                  <a:lstStyle/>
                  <a:p>
                    <a:pPr defTabSz="914400">
                      <a:defRPr lang="en-US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14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assez bonnes, 42.30%</a:t>
                    </a:r>
                    <a:endParaRPr sz="140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702898550725"/>
                      <c:h val="0.116016039204493"/>
                    </c:manualLayout>
                  </c15:layout>
                </c:ext>
              </c:extLst>
            </c:dLbl>
            <c:dLbl>
              <c:idx val="3"/>
              <c:layout/>
              <c:tx>
                <c:rich>
                  <a:bodyPr rot="0" spcFirstLastPara="1" vertOverflow="clip" vert="horz" wrap="square" lIns="38100" tIns="19050" rIns="38100" bIns="19050" anchor="ctr" anchorCtr="1"/>
                  <a:lstStyle/>
                  <a:p>
                    <a:pPr defTabSz="914400">
                      <a:defRPr lang="en-US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14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moyennes, 27.60%</a:t>
                    </a:r>
                    <a:endParaRPr sz="140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9661835748792"/>
                      <c:h val="0.119810274448917"/>
                    </c:manualLayout>
                  </c15:layout>
                </c:ext>
              </c:extLst>
            </c:dLbl>
            <c:dLbl>
              <c:idx val="4"/>
              <c:layout/>
              <c:tx>
                <c:rich>
                  <a:bodyPr rot="0" spcFirstLastPara="1" vertOverflow="clip" vert="horz" wrap="square" lIns="38100" tIns="19050" rIns="38100" bIns="19050" anchor="ctr" anchorCtr="1"/>
                  <a:lstStyle/>
                  <a:p>
                    <a:pPr defTabSz="914400">
                      <a:defRPr lang="en-US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14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insuffisantes, 14.80%</a:t>
                    </a:r>
                    <a:endParaRPr sz="140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787439613527"/>
                      <c:h val="0.117621292577134"/>
                    </c:manualLayout>
                  </c15:layout>
                </c:ext>
              </c:extLst>
            </c:dLbl>
            <c:dLbl>
              <c:idx val="5"/>
              <c:layout/>
              <c:tx>
                <c:rich>
                  <a:bodyPr rot="0" spcFirstLastPara="1" vertOverflow="clip" vert="horz" wrap="square" lIns="38100" tIns="19050" rIns="38100" bIns="19050" anchor="ctr" anchorCtr="1"/>
                  <a:lstStyle/>
                  <a:p>
                    <a:pPr defTabSz="914400">
                      <a:defRPr lang="en-US" sz="1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140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mauvaises, 1%</a:t>
                    </a:r>
                    <a:endParaRPr sz="140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18115942029"/>
                      <c:h val="0.122582984819842"/>
                    </c:manualLayout>
                  </c15:layout>
                </c:ext>
              </c:extLst>
            </c:dLbl>
            <c:spPr>
              <a:solidFill>
                <a:sysClr val="windowText" lastClr="000000">
                  <a:lumMod val="65000"/>
                  <a:lumOff val="35000"/>
                  <a:alpha val="75000"/>
                </a:sysClr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lang="en-US"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Feuil1!$E$5:$E$10</c:f>
              <c:strCache>
                <c:ptCount val="6"/>
                <c:pt idx="0">
                  <c:v>très bonnes</c:v>
                </c:pt>
                <c:pt idx="1">
                  <c:v>bonnes</c:v>
                </c:pt>
                <c:pt idx="2">
                  <c:v>assez bonnes</c:v>
                </c:pt>
                <c:pt idx="3">
                  <c:v>moyennes</c:v>
                </c:pt>
                <c:pt idx="4">
                  <c:v>insuffisantes</c:v>
                </c:pt>
                <c:pt idx="5">
                  <c:v>mauvaises</c:v>
                </c:pt>
              </c:strCache>
            </c:strRef>
          </c:cat>
          <c:val>
            <c:numRef>
              <c:f>Feuil1!$F$5:$F$10</c:f>
              <c:numCache>
                <c:formatCode>0.00%</c:formatCode>
                <c:ptCount val="6"/>
                <c:pt idx="0">
                  <c:v>0.005</c:v>
                </c:pt>
                <c:pt idx="1">
                  <c:v>0.138</c:v>
                </c:pt>
                <c:pt idx="2">
                  <c:v>0.423</c:v>
                </c:pt>
                <c:pt idx="3">
                  <c:v>0.276</c:v>
                </c:pt>
                <c:pt idx="4">
                  <c:v>0.148</c:v>
                </c:pt>
                <c:pt idx="5" c:formatCode="0%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104725504"/>
        <c:axId val="103774976"/>
      </c:barChart>
      <c:catAx>
        <c:axId val="10472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</a:p>
        </c:txPr>
        <c:crossAx val="103774976"/>
        <c:crosses val="autoZero"/>
        <c:auto val="1"/>
        <c:lblAlgn val="ctr"/>
        <c:lblOffset val="100"/>
        <c:noMultiLvlLbl val="0"/>
      </c:catAx>
      <c:valAx>
        <c:axId val="10377497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en-US"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104725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</c:spPr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explosion val="0"/>
          <c:dPt>
            <c:idx val="0"/>
            <c:bubble3D val="0"/>
            <c:explosion val="17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explosion val="16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explosion val="5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explosion val="3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4"/>
            <c:bubble3D val="0"/>
            <c:explosion val="14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 defTabSz="914400">
                      <a:defRPr lang="en-US" sz="1000" b="1" i="0" u="none" strike="noStrike" kern="120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1200"/>
                      <a:t>bonnes5%</a:t>
                    </a:r>
                    <a:endParaRPr sz="1200"/>
                  </a:p>
                </c:rich>
              </c:tx>
              <c:numFmt formatCode="General" sourceLinked="1"/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000" b="1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 defTabSz="914400">
                      <a:defRPr lang="en-US" sz="1000" b="1" i="0" u="none" strike="noStrike" kern="120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t>s</a:t>
                    </a:r>
                    <a:r>
                      <a:rPr sz="1200"/>
                      <a:t>uffisantes21%</a:t>
                    </a:r>
                    <a:endParaRPr sz="1200"/>
                  </a:p>
                </c:rich>
              </c:tx>
              <c:numFmt formatCode="General" sourceLinked="1"/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0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 defTabSz="914400">
                      <a:defRPr lang="en-US" sz="1000" b="1" i="0" u="none" strike="noStrike" kern="1200" baseline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1200"/>
                      <a:t>insuffisantes69%</a:t>
                    </a:r>
                    <a:endParaRPr sz="1200"/>
                  </a:p>
                </c:rich>
              </c:tx>
              <c:numFmt formatCode="General" sourceLinked="1"/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000" b="1" i="0" u="none" strike="noStrike" kern="120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 defTabSz="914400">
                      <a:defRPr lang="en-US" sz="1000" b="1" i="0" u="none" strike="noStrike" kern="1200" baseline="0">
                        <a:solidFill>
                          <a:schemeClr val="accent4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1200"/>
                      <a:t>mauvaises3%</a:t>
                    </a:r>
                    <a:endParaRPr sz="1200"/>
                  </a:p>
                </c:rich>
              </c:tx>
              <c:numFmt formatCode="General" sourceLinked="1"/>
              <c:spPr>
                <a:solidFill>
                  <a:sysClr val="window" lastClr="FFFFFF"/>
                </a:solidFill>
                <a:ln>
                  <a:solidFill>
                    <a:srgbClr val="5B9BD5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000" b="1" i="0" u="none" strike="noStrike" kern="120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 defTabSz="914400">
                      <a:defRPr lang="en-US" sz="1000" b="1" i="0" u="none" strike="noStrike" kern="1200" baseline="0">
                        <a:solidFill>
                          <a:schemeClr val="accent5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sz="1200"/>
                      <a:t>abstension2%</a:t>
                    </a:r>
                    <a:endParaRPr sz="1200"/>
                  </a:p>
                </c:rich>
              </c:tx>
              <c:numFmt formatCode="General" sourceLinked="1"/>
              <c:spPr>
                <a:solidFill>
                  <a:sysClr val="window" lastClr="FFFFFF"/>
                </a:solidFill>
                <a:ln>
                  <a:solidFill>
                    <a:srgbClr val="4472C4"/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en-US" sz="1000" b="1" i="0" u="none" strike="noStrike" kern="120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ysClr val="window" lastClr="FFFFFF"/>
              </a:solidFill>
              <a:ln>
                <a:solidFill>
                  <a:srgbClr val="5B9BD5"/>
                </a:solidFill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en-US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0"/>
                <c15:leaderLines/>
              </c:ext>
            </c:extLst>
          </c:dLbls>
          <c:cat>
            <c:strRef>
              <c:f>Feuil1!$E$5:$E$9</c:f>
              <c:strCache>
                <c:ptCount val="5"/>
                <c:pt idx="0">
                  <c:v>bonnes</c:v>
                </c:pt>
                <c:pt idx="1">
                  <c:v>suffisantes</c:v>
                </c:pt>
                <c:pt idx="2">
                  <c:v>insuffisantes</c:v>
                </c:pt>
                <c:pt idx="3">
                  <c:v>mauvaises</c:v>
                </c:pt>
                <c:pt idx="4">
                  <c:v>abstension</c:v>
                </c:pt>
              </c:strCache>
            </c:strRef>
          </c:cat>
          <c:val>
            <c:numRef>
              <c:f>Feuil1!$F$5:$F$9</c:f>
              <c:numCache>
                <c:formatCode>#,000%</c:formatCode>
                <c:ptCount val="5"/>
                <c:pt idx="0">
                  <c:v>0.049</c:v>
                </c:pt>
                <c:pt idx="1">
                  <c:v>0.212</c:v>
                </c:pt>
                <c:pt idx="2">
                  <c:v>0.69</c:v>
                </c:pt>
                <c:pt idx="3">
                  <c:v>0.034</c:v>
                </c:pt>
                <c:pt idx="4">
                  <c:v>0.015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</c:pie3D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  <a:latin typeface="+mn-lt"/>
                <a:ea typeface="+mn-ea"/>
                <a:cs typeface="+mn-cs"/>
              </a:defRPr>
            </a:pPr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lang="en-US"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  <a:latin typeface="+mn-lt"/>
                <a:ea typeface="+mn-ea"/>
                <a:cs typeface="+mn-cs"/>
              </a:defRPr>
            </a:pPr>
          </a:p>
        </c:txPr>
      </c:legendEntry>
      <c:layout>
        <c:manualLayout>
          <c:xMode val="edge"/>
          <c:yMode val="edge"/>
          <c:x val="0.790217246434759"/>
          <c:y val="0.273095272516987"/>
          <c:w val="0.201785952285752"/>
          <c:h val="0.43862946364030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en-US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interface entre les cardiologues et les populations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1917-DD8A-4556-872F-D84AE829BBB3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 Journées SOCARB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38A5-1BBB-4CB4-8240-199FBC89A7C9}" type="slidenum">
              <a:rPr lang="fr-FR" smtClean="0"/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1917-DD8A-4556-872F-D84AE829BBB3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 Journées SOCARB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38A5-1BBB-4CB4-8240-199FBC89A7C9}" type="slidenum">
              <a:rPr lang="fr-FR" smtClean="0"/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1917-DD8A-4556-872F-D84AE829BBB3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 Journées SOCARB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38A5-1BBB-4CB4-8240-199FBC89A7C9}" type="slidenum">
              <a:rPr lang="fr-FR" smtClean="0"/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1917-DD8A-4556-872F-D84AE829BBB3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 Journées SOCARB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38A5-1BBB-4CB4-8240-199FBC89A7C9}" type="slidenum">
              <a:rPr lang="fr-FR" smtClean="0"/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1917-DD8A-4556-872F-D84AE829BBB3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 Journées SOCARB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38A5-1BBB-4CB4-8240-199FBC89A7C9}" type="slidenum">
              <a:rPr lang="fr-FR" smtClean="0"/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1917-DD8A-4556-872F-D84AE829BBB3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 Journées SOCARB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38A5-1BBB-4CB4-8240-199FBC89A7C9}" type="slidenum">
              <a:rPr lang="fr-FR" smtClean="0"/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1917-DD8A-4556-872F-D84AE829BBB3}" type="datetimeFigureOut">
              <a:rPr lang="fr-FR" smtClean="0"/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 Journées SOCARB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38A5-1BBB-4CB4-8240-199FBC89A7C9}" type="slidenum">
              <a:rPr lang="fr-FR" smtClean="0"/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1917-DD8A-4556-872F-D84AE829BBB3}" type="datetimeFigureOut">
              <a:rPr lang="fr-FR" smtClean="0"/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 Journées SOCARB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38A5-1BBB-4CB4-8240-199FBC89A7C9}" type="slidenum">
              <a:rPr lang="fr-FR" smtClean="0"/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1917-DD8A-4556-872F-D84AE829BBB3}" type="datetimeFigureOut">
              <a:rPr lang="fr-FR" smtClean="0"/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 Journées SOCARB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38A5-1BBB-4CB4-8240-199FBC89A7C9}" type="slidenum">
              <a:rPr lang="fr-FR" smtClean="0"/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1917-DD8A-4556-872F-D84AE829BBB3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 Journées SOCARB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38A5-1BBB-4CB4-8240-199FBC89A7C9}" type="slidenum">
              <a:rPr lang="fr-FR" smtClean="0"/>
            </a:fld>
            <a:endParaRPr lang="fr-FR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1917-DD8A-4556-872F-D84AE829BBB3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7e Journées SOCARB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F38A5-1BBB-4CB4-8240-199FBC89A7C9}" type="slidenum">
              <a:rPr lang="fr-FR" smtClean="0"/>
            </a:fld>
            <a:endParaRPr lang="fr-FR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  <a:endParaRPr lang="fr-FR"/>
          </a:p>
          <a:p>
            <a:pPr lvl="1"/>
            <a:r>
              <a:rPr lang="fr-FR"/>
              <a:t>Deuxième niveau</a:t>
            </a:r>
            <a:endParaRPr lang="fr-FR"/>
          </a:p>
          <a:p>
            <a:pPr lvl="2"/>
            <a:r>
              <a:rPr lang="fr-FR"/>
              <a:t>Troisième niveau</a:t>
            </a:r>
            <a:endParaRPr lang="fr-FR"/>
          </a:p>
          <a:p>
            <a:pPr lvl="3"/>
            <a:r>
              <a:rPr lang="fr-FR"/>
              <a:t>Quatrième niveau</a:t>
            </a:r>
            <a:endParaRPr lang="fr-FR"/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11917-DD8A-4556-872F-D84AE829BBB3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7e Journées SOCARB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F38A5-1BBB-4CB4-8240-199FBC89A7C9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616710"/>
            <a:ext cx="9445625" cy="208534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sz="3600" b="1" kern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CONNAISSANCES DES ETUDIANTS EN MEDECINE SUR LES URGENCES </a:t>
            </a:r>
            <a:br>
              <a:rPr lang="fr-FR" sz="3600" b="1" kern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3600" b="1" kern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CARDIO-VASCULAIRES</a:t>
            </a:r>
            <a:b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975735"/>
            <a:ext cx="9144000" cy="128206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fr-FR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KAPTUE B</a:t>
            </a:r>
            <a:r>
              <a:rPr lang="fr-FR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THIAM A, SOUGUE AL, DABIRE E, KUELANG X, BENON L, KAGAMBEGA LJ, KOLOGO J, MILLOGO GR, YAMEOGO NV, ZABSONRE P</a:t>
            </a:r>
            <a:endParaRPr lang="fr-FR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0F38A5-1BBB-4CB4-8240-199FBC89A7C9}" type="slidenum">
              <a:rPr lang="fr-FR" smtClean="0"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fr-FR" sz="1600">
                <a:solidFill>
                  <a:schemeClr val="accent5"/>
                </a:solidFill>
              </a:rPr>
              <a:t>7e Journées SOCARB</a:t>
            </a:r>
            <a:endParaRPr lang="fr-FR" sz="1600">
              <a:solidFill>
                <a:schemeClr val="accent5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Résultats</a:t>
            </a:r>
            <a:r>
              <a:rPr lang="fr-FR" dirty="0"/>
              <a:t>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534332" y="1782445"/>
          <a:ext cx="9819468" cy="389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00" name="Text Box 99"/>
          <p:cNvSpPr txBox="1"/>
          <p:nvPr/>
        </p:nvSpPr>
        <p:spPr>
          <a:xfrm>
            <a:off x="1974850" y="5968365"/>
            <a:ext cx="857186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fr-FR" altLang="en-US" sz="2000" b="1" u="sng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2</a:t>
            </a:r>
            <a:r>
              <a:rPr 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: Répartition des étudiants selon le cadre de formation sur les UCV</a:t>
            </a:r>
            <a:endParaRPr lang="en-US" sz="2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0F38A5-1BBB-4CB4-8240-199FBC89A7C9}" type="slidenum">
              <a:rPr lang="fr-FR" smtClean="0"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fr-FR"/>
              <a:t>7e Journées SOCARB</a:t>
            </a:r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Résultats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8955" y="1215390"/>
            <a:ext cx="11134090" cy="503174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Font typeface="Wingdings" panose="05000000000000000000" charset="0"/>
              <a:buChar char="§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Connaissances théoriques sur les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definitions: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Font typeface="Wingdings" panose="05000000000000000000" charset="0"/>
              <a:buNone/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- 121 (59.6%) étudiants avaient de bonnes connaissances </a:t>
            </a: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"/>
              </a:lnSpc>
              <a:buFont typeface="Wingdings" panose="05000000000000000000" charset="0"/>
              <a:buNone/>
            </a:pP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Wingdings" panose="05000000000000000000" charset="0"/>
              <a:buChar char="§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 aigues lors de crises aigues hypertensives: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Font typeface="Wingdings" panose="05000000000000000000" charset="0"/>
              <a:buNone/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- 86 (42.4%) étudiants avaient de bonnes connaissances</a:t>
            </a: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30000"/>
              </a:lnSpc>
              <a:buFont typeface="Wingdings" panose="05000000000000000000" charset="0"/>
              <a:buNone/>
            </a:pP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charset="0"/>
              <a:buChar char="§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Signes cliniques dans l’infarctus du myocarde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- 69 (34%) étudiants avaient de bonnes connaissances </a:t>
            </a: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40000"/>
              </a:lnSpc>
              <a:buFont typeface="Wingdings" panose="05000000000000000000" charset="0"/>
              <a:buNone/>
            </a:pP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Wingdings" panose="05000000000000000000" charset="0"/>
              <a:buChar char="§"/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</a:t>
            </a:r>
            <a: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ignes ECG </a:t>
            </a:r>
            <a:r>
              <a:rPr lang="fr-FR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ischemie-lésion-nécrose:</a:t>
            </a: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Font typeface="Wingdings" panose="05000000000000000000" charset="0"/>
              <a:buNone/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- 49 (24.1%) étudiants avaient de bonnes connaissances </a:t>
            </a: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0F38A5-1BBB-4CB4-8240-199FBC89A7C9}" type="slidenum">
              <a:rPr lang="fr-FR" smtClean="0"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fr-FR"/>
              <a:t>7e Journées SOCARB</a:t>
            </a:r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Résultats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1005"/>
            <a:ext cx="10515600" cy="448627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Dissection aortique: 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Font typeface="Wingdings" panose="05000000000000000000" charset="0"/>
              <a:buNone/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- 32 (15.7%) étudiants avaient de bonnes connaissances</a:t>
            </a: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Embolie pulmonaire 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Font typeface="Wingdings" panose="05000000000000000000" charset="0"/>
              <a:buNone/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- 129 (63.5%) étudiants avaient de bonnes connaissances </a:t>
            </a: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Gestes à réaliser en urgence en cas d’ACR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Font typeface="Wingdings" panose="05000000000000000000" charset="0"/>
              <a:buNone/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- 110 (54.2%) étudiants avaient de bonnes connaissances </a:t>
            </a: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0F38A5-1BBB-4CB4-8240-199FBC89A7C9}" type="slidenum">
              <a:rPr lang="fr-FR" smtClean="0"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fr-FR"/>
              <a:t>7e Journées SOCARB</a:t>
            </a:r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795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Résultats</a:t>
            </a:r>
            <a:r>
              <a:rPr lang="fr-FR" dirty="0"/>
              <a:t>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838200" y="158115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00" name="Text Box 99"/>
          <p:cNvSpPr txBox="1"/>
          <p:nvPr/>
        </p:nvSpPr>
        <p:spPr>
          <a:xfrm>
            <a:off x="2190115" y="6177280"/>
            <a:ext cx="781177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fr-FR" alt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Figure 3</a:t>
            </a:r>
            <a:r>
              <a:rPr 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: Répartition des étudiants selon leurs connaissances</a:t>
            </a:r>
            <a:r>
              <a:rPr lang="fr-FR" altLang="en-US" sz="2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globale</a:t>
            </a:r>
            <a:endParaRPr lang="fr-FR" altLang="en-US" sz="20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0F38A5-1BBB-4CB4-8240-199FBC89A7C9}" type="slidenum">
              <a:rPr lang="fr-FR" smtClean="0"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fr-FR"/>
              <a:t>7e Journées SOCARB</a:t>
            </a:r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Résultats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774045" cy="4610100"/>
          </a:xfrm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raphique 3"/>
          <p:cNvGraphicFramePr/>
          <p:nvPr/>
        </p:nvGraphicFramePr>
        <p:xfrm>
          <a:off x="1460500" y="1488440"/>
          <a:ext cx="9528810" cy="43922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00" name="Text Box 99"/>
          <p:cNvSpPr txBox="1"/>
          <p:nvPr/>
        </p:nvSpPr>
        <p:spPr>
          <a:xfrm>
            <a:off x="1845945" y="6139180"/>
            <a:ext cx="9392285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000" b="1" u="sng">
                <a:latin typeface="Calibri" panose="020F0502020204030204" pitchFamily="34" charset="0"/>
                <a:cs typeface="Times New Roman" panose="02020603050405020304" pitchFamily="18" charset="0"/>
              </a:rPr>
              <a:t>Figure </a:t>
            </a:r>
            <a:r>
              <a:rPr lang="fr-FR" altLang="en-US" sz="2000" b="1" u="sng">
                <a:latin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000" b="1" u="sng">
                <a:latin typeface="Calibri" panose="020F0502020204030204" pitchFamily="34" charset="0"/>
                <a:cs typeface="Times New Roman" panose="02020603050405020304" pitchFamily="18" charset="0"/>
              </a:rPr>
              <a:t> : Répartition des étudiants selon leur propre avis sur leurs connaissances</a:t>
            </a:r>
            <a:endParaRPr lang="en-US" sz="2000" b="1" u="sng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0F38A5-1BBB-4CB4-8240-199FBC89A7C9}" type="slidenum">
              <a:rPr lang="fr-FR" smtClean="0"/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fr-FR"/>
              <a:t>7e Journées SOCARB</a:t>
            </a:r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Résultats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199 (98%) ont exprimé le besoin d’être formé </a:t>
            </a: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bonne connaissance sur les UCV est statistiquement liée au stage pratique de cardiologie. 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0F38A5-1BBB-4CB4-8240-199FBC89A7C9}" type="slidenum">
              <a:rPr lang="fr-FR" smtClean="0"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fr-FR"/>
              <a:t>7e Journées SOCARB</a:t>
            </a:r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5150" y="1322705"/>
            <a:ext cx="10788650" cy="485457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niveau de connaissance des étudiants étaient globalement peu satisfaisante d’autant plus qu’aux urgences, les étudiants constituent le premier rempart de la prise en charge des patients.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reste encore des sujets mal maitrisés et des étudiants qui présentaient de nombreuses lacunes.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 est donc nécessaire que la formation soit accentuée, surtout continue et que les étudiants eux même mettent l’accent sur l’autoformation en vue de meilleurs résultats.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0F38A5-1BBB-4CB4-8240-199FBC89A7C9}" type="slidenum">
              <a:rPr lang="fr-FR" smtClean="0"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fr-FR"/>
              <a:t>7e Journées SOCARB</a:t>
            </a: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fr-FR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  <a:endParaRPr lang="fr-FR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lnSpc>
                <a:spcPct val="120000"/>
              </a:lnSpc>
              <a:buNone/>
            </a:pPr>
            <a:r>
              <a:rPr lang="fr-F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fr-F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fr-F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OBJECTIF</a:t>
            </a:r>
            <a:endParaRPr lang="fr-F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fr-F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MATERIELS ET METHODES</a:t>
            </a:r>
            <a:endParaRPr lang="fr-F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fr-F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RESULTATS</a:t>
            </a:r>
            <a:endParaRPr lang="fr-FR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fr-F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fr-FR" altLang="en-US"/>
          </a:p>
          <a:p>
            <a:endParaRPr lang="fr-F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0F38A5-1BBB-4CB4-8240-199FBC89A7C9}" type="slidenum">
              <a:rPr lang="fr-FR" smtClean="0"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fr-FR"/>
              <a:t>7e Journées SOCARB</a:t>
            </a:r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fr-FR" dirty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urgences cardio vasculaires(UCV) peuvent engager rapidement le pronostic vital des patients. Leurs prise en charge nécessite de bonnes connaissances sur le sujet dans le but de prévenir l’aggravation , de traiter et d’éviter les complications ultérieures.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médecin généraliste doit pouvoir y penser et décider d’une référence adequate et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dans les meilleurs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delais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afin d’améliorer le pronostic. 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0F38A5-1BBB-4CB4-8240-199FBC89A7C9}" type="slidenum">
              <a:rPr lang="fr-FR" smtClean="0"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fr-FR"/>
              <a:t>7e Journées SOCARB</a:t>
            </a:r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Objectif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Évaluer les connaissances théoriques des étudiants en médecine sur les urgences cardiovasculaires.</a:t>
            </a:r>
            <a:r>
              <a:rPr lang="fr-FR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0F38A5-1BBB-4CB4-8240-199FBC89A7C9}" type="slidenum">
              <a:rPr lang="fr-FR" smtClean="0"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fr-FR"/>
              <a:t>7e Journées SOCARB</a:t>
            </a:r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Matériels et méthodes</a:t>
            </a:r>
            <a:r>
              <a:rPr lang="fr-FR" dirty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 et période d’étude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E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tude transversale, analytique et descriptive sur une période d’un mois du 02 mai au 02 juin 2019. </a:t>
            </a: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d’étude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Etudiants en médecine inscrits en </a:t>
            </a:r>
            <a:r>
              <a:rPr lang="fr-F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doctorat 2 de l’UFR/SDS de l’Université Joseph Ki- Zerbo, effectuant leur stage dans les CHU de la ville de Ouagadougou , ayant acceptés de participer à l’enquête. 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0F38A5-1BBB-4CB4-8240-199FBC89A7C9}" type="slidenum">
              <a:rPr lang="fr-FR" smtClean="0"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fr-FR"/>
              <a:t>7e Journées SOCARB</a:t>
            </a:r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Matériels et méthodes</a:t>
            </a:r>
            <a:r>
              <a:rPr lang="fr-FR" dirty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fr-FR" u="sng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Non inclus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</a:t>
            </a:r>
            <a:r>
              <a:rPr lang="fr-F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les étudiants en fin de cycle inscrits en doctorat 2 mais ayant suspendu leurs études plus de trois ans consécutifs </a:t>
            </a:r>
            <a:endParaRPr lang="fr-FR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+mn-ea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r-FR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Matériel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: questionnaire portant sur les définitions des tableaux classiques d’UCV: OAP, SCA, EP grave, urgences hypertensives, rythmiques, dissection de l’aorte, tamponnade cardiaque et  ACR, ainsi que leurs signes cliniques.</a:t>
            </a:r>
            <a:r>
              <a:rPr lang="fr-FR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fr-F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0F38A5-1BBB-4CB4-8240-199FBC89A7C9}" type="slidenum">
              <a:rPr lang="fr-FR" smtClean="0"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fr-FR"/>
              <a:t>7e Journées SOCARB</a:t>
            </a:r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Résultats</a:t>
            </a:r>
            <a:r>
              <a:rPr lang="fr-FR" dirty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203 étudiants inclus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Taux de participation : 83,5%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 moyen était de 26.8 ± 1.88 ans (24 et 38 ans).</a:t>
            </a:r>
            <a:endParaRPr lang="fr-FR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fr-FR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sex-ratio de 3.06</a:t>
            </a: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0F38A5-1BBB-4CB4-8240-199FBC89A7C9}" type="slidenum">
              <a:rPr lang="fr-FR" smtClean="0"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fr-FR"/>
              <a:t>7e Journées SOCARB</a:t>
            </a:r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Résultats</a:t>
            </a:r>
            <a:r>
              <a:rPr lang="fr-FR" dirty="0"/>
              <a:t>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838200" y="125349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3" name="Text Box 2"/>
          <p:cNvSpPr txBox="1"/>
          <p:nvPr/>
        </p:nvSpPr>
        <p:spPr>
          <a:xfrm>
            <a:off x="1824355" y="5817870"/>
            <a:ext cx="764857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Figure 1: Répartion selon les tranches d’âge</a:t>
            </a:r>
            <a:r>
              <a:rPr lang="fr-FR" altLang="en-US"/>
              <a:t> </a:t>
            </a:r>
            <a:endParaRPr lang="fr-F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0F38A5-1BBB-4CB4-8240-199FBC89A7C9}" type="slidenum">
              <a:rPr lang="fr-FR" smtClean="0"/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fr-FR"/>
              <a:t>7e Journées SOCARB</a:t>
            </a:r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Résultats</a:t>
            </a:r>
            <a:r>
              <a:rPr lang="fr-FR" dirty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95755"/>
            <a:ext cx="10515600" cy="43513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fr-FR" sz="2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37 (18%) ont effectué leur stage de médecine de 7</a:t>
            </a:r>
            <a:r>
              <a:rPr lang="fr-FR" sz="27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année dans le service de cardiologie.</a:t>
            </a:r>
            <a:endParaRPr lang="fr-FR" sz="27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40000"/>
              </a:lnSpc>
              <a:buFont typeface="Wingdings" panose="05000000000000000000" charset="0"/>
              <a:buChar char="§"/>
            </a:pPr>
            <a:endParaRPr lang="fr-FR" sz="27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charset="0"/>
              <a:buChar char="§"/>
            </a:pPr>
            <a:r>
              <a:rPr lang="fr-FR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Sur les 203 étudiants enquêtés, 128 (63%) ont déclaré avoir reçu une formation sur les UCV</a:t>
            </a:r>
            <a:endParaRPr lang="fr-FR" sz="27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  <a:sym typeface="+mn-ea"/>
            </a:endParaRPr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+mn-ea"/>
              </a:rPr>
              <a:t>120 (93.8%) ont suivi un cours magistral du module.</a:t>
            </a:r>
            <a:endParaRPr lang="fr-FR" sz="27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31 (24.2%) ont pratiqué un stage hospitalier durant leur cursus.</a:t>
            </a:r>
            <a:endParaRPr lang="fr-FR" sz="27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30000"/>
              </a:lnSpc>
              <a:buFont typeface="Wingdings" panose="05000000000000000000" charset="0"/>
              <a:buNone/>
            </a:pPr>
            <a:r>
              <a:rPr lang="fr-FR" sz="2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7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0F38A5-1BBB-4CB4-8240-199FBC89A7C9}" type="slidenum">
              <a:rPr lang="fr-FR" smtClean="0"/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r>
              <a:rPr lang="fr-FR"/>
              <a:t>7e Journées SOCARB</a:t>
            </a: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3858</Words>
  <Application>WPS Presentation</Application>
  <PresentationFormat>Grand écran</PresentationFormat>
  <Paragraphs>168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Arial</vt:lpstr>
      <vt:lpstr>SimSun</vt:lpstr>
      <vt:lpstr>Wingdings</vt:lpstr>
      <vt:lpstr>Times New Roman</vt:lpstr>
      <vt:lpstr>Calibri</vt:lpstr>
      <vt:lpstr>Wingdings</vt:lpstr>
      <vt:lpstr>Microsoft YaHei</vt:lpstr>
      <vt:lpstr>Arial Unicode MS</vt:lpstr>
      <vt:lpstr>Calibri Light</vt:lpstr>
      <vt:lpstr>Thème Office</vt:lpstr>
      <vt:lpstr>CONNAISSANCES DES ETUDIANTS EN MEDECINE SUR LES URGENCES  CARDIO-VASCULAIRES </vt:lpstr>
      <vt:lpstr>PLAN</vt:lpstr>
      <vt:lpstr>Introduction </vt:lpstr>
      <vt:lpstr>Objectif</vt:lpstr>
      <vt:lpstr>Matériels et méthodes </vt:lpstr>
      <vt:lpstr>Matériels et méthodes </vt:lpstr>
      <vt:lpstr>Résultats </vt:lpstr>
      <vt:lpstr>Résultats </vt:lpstr>
      <vt:lpstr>Résultats </vt:lpstr>
      <vt:lpstr>Résultats </vt:lpstr>
      <vt:lpstr>Résultats</vt:lpstr>
      <vt:lpstr>Résultats</vt:lpstr>
      <vt:lpstr>Résultats </vt:lpstr>
      <vt:lpstr>Résultats</vt:lpstr>
      <vt:lpstr>Résultats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CONNAISSANCES DES ETUDIANTS EN MEDECINE SUR LES URGENCES CARDIO-VASCULAIRES </dc:title>
  <dc:creator>HP PAVILION</dc:creator>
  <cp:lastModifiedBy>user</cp:lastModifiedBy>
  <cp:revision>43</cp:revision>
  <dcterms:created xsi:type="dcterms:W3CDTF">2021-10-12T15:27:00Z</dcterms:created>
  <dcterms:modified xsi:type="dcterms:W3CDTF">2021-10-29T09:20:55Z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75A6881F36524DA9BE80A0AA11494C32</vt:lpwstr>
  </property>
  <property fmtid="{D5CDD505-2E9C-101B-9397-08002B2CF9AE}" pid="3" name="KSOProductBuildVer">
    <vt:lpwstr>1033-11.2.0.10323</vt:lpwstr>
  </property>
</Properties>
</file>